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5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34" r:id="rId4"/>
    <p:sldId id="259" r:id="rId5"/>
    <p:sldId id="260" r:id="rId6"/>
    <p:sldId id="305" r:id="rId7"/>
    <p:sldId id="265" r:id="rId8"/>
    <p:sldId id="425" r:id="rId9"/>
    <p:sldId id="342" r:id="rId10"/>
    <p:sldId id="396" r:id="rId11"/>
    <p:sldId id="441" r:id="rId12"/>
    <p:sldId id="442" r:id="rId13"/>
    <p:sldId id="443" r:id="rId14"/>
    <p:sldId id="444" r:id="rId15"/>
    <p:sldId id="446" r:id="rId16"/>
    <p:sldId id="447" r:id="rId17"/>
    <p:sldId id="448" r:id="rId18"/>
    <p:sldId id="449" r:id="rId19"/>
    <p:sldId id="450" r:id="rId20"/>
    <p:sldId id="398" r:id="rId21"/>
    <p:sldId id="440" r:id="rId22"/>
    <p:sldId id="472" r:id="rId23"/>
    <p:sldId id="473" r:id="rId24"/>
    <p:sldId id="453" r:id="rId25"/>
    <p:sldId id="454" r:id="rId26"/>
    <p:sldId id="452" r:id="rId27"/>
    <p:sldId id="451" r:id="rId28"/>
    <p:sldId id="458" r:id="rId29"/>
    <p:sldId id="459" r:id="rId30"/>
    <p:sldId id="460" r:id="rId31"/>
    <p:sldId id="461" r:id="rId32"/>
    <p:sldId id="465" r:id="rId33"/>
    <p:sldId id="463" r:id="rId34"/>
    <p:sldId id="464" r:id="rId35"/>
    <p:sldId id="466" r:id="rId36"/>
    <p:sldId id="467" r:id="rId37"/>
    <p:sldId id="457" r:id="rId38"/>
    <p:sldId id="474" r:id="rId39"/>
    <p:sldId id="469" r:id="rId40"/>
    <p:sldId id="470" r:id="rId41"/>
    <p:sldId id="471" r:id="rId42"/>
    <p:sldId id="468" r:id="rId43"/>
    <p:sldId id="364" r:id="rId44"/>
    <p:sldId id="377" r:id="rId45"/>
    <p:sldId id="302" r:id="rId46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FFCC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41"/>
    <p:restoredTop sz="97030"/>
  </p:normalViewPr>
  <p:slideViewPr>
    <p:cSldViewPr>
      <p:cViewPr varScale="1">
        <p:scale>
          <a:sx n="141" d="100"/>
          <a:sy n="141" d="100"/>
        </p:scale>
        <p:origin x="98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56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48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595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5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Ensembles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1517B079-FA48-4143-9129-95E369A6AF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971550"/>
            <a:ext cx="5996371" cy="39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pic>
        <p:nvPicPr>
          <p:cNvPr id="4" name="Рисунок 8">
            <a:extLst>
              <a:ext uri="{FF2B5EF4-FFF2-40B4-BE49-F238E27FC236}">
                <a16:creationId xmlns:a16="http://schemas.microsoft.com/office/drawing/2014/main" id="{750E2FB3-D4AC-8F4E-8310-3B217DBD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47750"/>
            <a:ext cx="4045308" cy="3901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B864A5-4C44-5847-B23A-0FD9D20C383F}"/>
                  </a:ext>
                </a:extLst>
              </p:cNvPr>
              <p:cNvSpPr txBox="1"/>
              <p:nvPr/>
            </p:nvSpPr>
            <p:spPr>
              <a:xfrm>
                <a:off x="5638800" y="2628964"/>
                <a:ext cx="2637450" cy="738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B864A5-4C44-5847-B23A-0FD9D20C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628964"/>
                <a:ext cx="2637450" cy="738857"/>
              </a:xfrm>
              <a:prstGeom prst="rect">
                <a:avLst/>
              </a:prstGeom>
              <a:blipFill>
                <a:blip r:embed="rId3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2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BC89CC-5817-6843-80FB-DFD256951A42}"/>
                  </a:ext>
                </a:extLst>
              </p:cNvPr>
              <p:cNvSpPr txBox="1"/>
              <p:nvPr/>
            </p:nvSpPr>
            <p:spPr>
              <a:xfrm>
                <a:off x="685800" y="1200150"/>
                <a:ext cx="597330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Модель</a:t>
                </a:r>
                <a:r>
                  <a:rPr lang="en-US" dirty="0"/>
                  <a:t> </a:t>
                </a:r>
                <a:r>
                  <a:rPr lang="ru-RU" dirty="0"/>
                  <a:t>реального мира: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ru-RU" dirty="0"/>
                  <a:t>Охарактеризуем целевую переменную: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BC89CC-5817-6843-80FB-DFD25695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00150"/>
                <a:ext cx="5973302" cy="923330"/>
              </a:xfrm>
              <a:prstGeom prst="rect">
                <a:avLst/>
              </a:prstGeom>
              <a:blipFill>
                <a:blip r:embed="rId2"/>
                <a:stretch>
                  <a:fillRect l="-1062" t="-5405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71EFEB-35C3-FE43-943F-FA0428B336D9}"/>
                  </a:ext>
                </a:extLst>
              </p:cNvPr>
              <p:cNvSpPr txBox="1"/>
              <p:nvPr/>
            </p:nvSpPr>
            <p:spPr>
              <a:xfrm>
                <a:off x="2776091" y="2141763"/>
                <a:ext cx="3591817" cy="2492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3366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3366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3366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71EFEB-35C3-FE43-943F-FA0428B3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091" y="2141763"/>
                <a:ext cx="3591817" cy="2492990"/>
              </a:xfrm>
              <a:prstGeom prst="rect">
                <a:avLst/>
              </a:prstGeom>
              <a:blipFill>
                <a:blip r:embed="rId3"/>
                <a:stretch>
                  <a:fillRect r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225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C89CC-5817-6843-80FB-DFD256951A42}"/>
              </a:ext>
            </a:extLst>
          </p:cNvPr>
          <p:cNvSpPr txBox="1"/>
          <p:nvPr/>
        </p:nvSpPr>
        <p:spPr>
          <a:xfrm>
            <a:off x="685800" y="12001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567820"/>
                <a:ext cx="4267200" cy="1953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567820"/>
                <a:ext cx="4267200" cy="1953163"/>
              </a:xfrm>
              <a:prstGeom prst="rect">
                <a:avLst/>
              </a:prstGeom>
              <a:blipFill>
                <a:blip r:embed="rId2"/>
                <a:stretch>
                  <a:fillRect l="-1780"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8CEEF-B195-964E-84AD-6D520A877028}"/>
                  </a:ext>
                </a:extLst>
              </p:cNvPr>
              <p:cNvSpPr txBox="1"/>
              <p:nvPr/>
            </p:nvSpPr>
            <p:spPr>
              <a:xfrm>
                <a:off x="685799" y="3758684"/>
                <a:ext cx="5577617" cy="38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0" dirty="0">
                    <a:ea typeface="Cambria Math" panose="02040503050406030204" pitchFamily="18" charset="0"/>
                  </a:rPr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ru-RU" b="0" dirty="0">
                    <a:ea typeface="Cambria Math" panose="02040503050406030204" pitchFamily="18" charset="0"/>
                  </a:rPr>
                  <a:t>функция аппроксимирующая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b="0" dirty="0">
                    <a:ea typeface="Cambria Math" panose="02040503050406030204" pitchFamily="18" charset="0"/>
                  </a:rPr>
                  <a:t>, </a:t>
                </a:r>
                <a:r>
                  <a:rPr lang="ru-RU" b="0" dirty="0" err="1">
                    <a:ea typeface="Cambria Math" panose="02040503050406030204" pitchFamily="18" charset="0"/>
                  </a:rPr>
                  <a:t>т.е</a:t>
                </a:r>
                <a:r>
                  <a:rPr lang="ru-RU" b="0" dirty="0">
                    <a:ea typeface="Cambria Math" panose="02040503050406030204" pitchFamily="18" charset="0"/>
                  </a:rPr>
                  <a:t> наша модель.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8CEEF-B195-964E-84AD-6D520A877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3758684"/>
                <a:ext cx="5577617" cy="384914"/>
              </a:xfrm>
              <a:prstGeom prst="rect">
                <a:avLst/>
              </a:prstGeom>
              <a:blipFill>
                <a:blip r:embed="rId3"/>
                <a:stretch>
                  <a:fillRect l="-909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862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85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/>
              <p:nvPr/>
            </p:nvSpPr>
            <p:spPr>
              <a:xfrm>
                <a:off x="467049" y="2834999"/>
                <a:ext cx="3531929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834999"/>
                <a:ext cx="3531929" cy="360099"/>
              </a:xfrm>
              <a:prstGeom prst="rect">
                <a:avLst/>
              </a:prstGeom>
              <a:blipFill>
                <a:blip r:embed="rId3"/>
                <a:stretch>
                  <a:fillRect l="-2151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B848F-7996-6F45-A055-E820587E684A}"/>
              </a:ext>
            </a:extLst>
          </p:cNvPr>
          <p:cNvSpPr/>
          <p:nvPr/>
        </p:nvSpPr>
        <p:spPr>
          <a:xfrm>
            <a:off x="3124200" y="2834999"/>
            <a:ext cx="864929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1D595-6A8D-A14C-9654-C6D55FA855F4}"/>
                  </a:ext>
                </a:extLst>
              </p:cNvPr>
              <p:cNvSpPr txBox="1"/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Вспомним: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1D595-6A8D-A14C-9654-C6D55FA85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blipFill>
                <a:blip r:embed="rId4"/>
                <a:stretch>
                  <a:fillRect l="-5670"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745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/>
              <p:nvPr/>
            </p:nvSpPr>
            <p:spPr>
              <a:xfrm>
                <a:off x="467049" y="2800350"/>
                <a:ext cx="3531929" cy="840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800350"/>
                <a:ext cx="3531929" cy="840486"/>
              </a:xfrm>
              <a:prstGeom prst="rect">
                <a:avLst/>
              </a:prstGeom>
              <a:blipFill>
                <a:blip r:embed="rId3"/>
                <a:stretch>
                  <a:fillRect l="-2151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B848F-7996-6F45-A055-E820587E684A}"/>
              </a:ext>
            </a:extLst>
          </p:cNvPr>
          <p:cNvSpPr/>
          <p:nvPr/>
        </p:nvSpPr>
        <p:spPr>
          <a:xfrm>
            <a:off x="3084231" y="2824549"/>
            <a:ext cx="864929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E357A8-519D-2042-9D10-33C6704D5926}"/>
              </a:ext>
            </a:extLst>
          </p:cNvPr>
          <p:cNvSpPr/>
          <p:nvPr/>
        </p:nvSpPr>
        <p:spPr>
          <a:xfrm>
            <a:off x="1255432" y="3205549"/>
            <a:ext cx="1676400" cy="4330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6C69AB-75F6-2D4B-9AF4-4102C7CA4DC8}"/>
                  </a:ext>
                </a:extLst>
              </p:cNvPr>
              <p:cNvSpPr txBox="1"/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Вспомним: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6C69AB-75F6-2D4B-9AF4-4102C7CA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blipFill>
                <a:blip r:embed="rId4"/>
                <a:stretch>
                  <a:fillRect l="-5670"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734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/>
              <p:nvPr/>
            </p:nvSpPr>
            <p:spPr>
              <a:xfrm>
                <a:off x="500550" y="2783761"/>
                <a:ext cx="3531929" cy="2068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2783761"/>
                <a:ext cx="3531929" cy="2068323"/>
              </a:xfrm>
              <a:prstGeom prst="rect">
                <a:avLst/>
              </a:prstGeom>
              <a:blipFill>
                <a:blip r:embed="rId3"/>
                <a:stretch>
                  <a:fillRect l="-215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B848F-7996-6F45-A055-E820587E684A}"/>
              </a:ext>
            </a:extLst>
          </p:cNvPr>
          <p:cNvSpPr/>
          <p:nvPr/>
        </p:nvSpPr>
        <p:spPr>
          <a:xfrm>
            <a:off x="3117732" y="2807960"/>
            <a:ext cx="864929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E357A8-519D-2042-9D10-33C6704D5926}"/>
              </a:ext>
            </a:extLst>
          </p:cNvPr>
          <p:cNvSpPr/>
          <p:nvPr/>
        </p:nvSpPr>
        <p:spPr>
          <a:xfrm>
            <a:off x="1288933" y="3188960"/>
            <a:ext cx="1676400" cy="4330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5C1AA5-E77F-D14C-9A10-C00B241254FD}"/>
              </a:ext>
            </a:extLst>
          </p:cNvPr>
          <p:cNvSpPr/>
          <p:nvPr/>
        </p:nvSpPr>
        <p:spPr>
          <a:xfrm>
            <a:off x="2660533" y="4495283"/>
            <a:ext cx="6858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975F0-52A1-AC4A-A909-384515961A5C}"/>
                  </a:ext>
                </a:extLst>
              </p:cNvPr>
              <p:cNvSpPr txBox="1"/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Вспомним: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975F0-52A1-AC4A-A909-384515961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blipFill>
                <a:blip r:embed="rId4"/>
                <a:stretch>
                  <a:fillRect l="-5670"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EB22E7-298B-6D40-AF75-712278620919}"/>
              </a:ext>
            </a:extLst>
          </p:cNvPr>
          <p:cNvSpPr/>
          <p:nvPr/>
        </p:nvSpPr>
        <p:spPr>
          <a:xfrm>
            <a:off x="1524000" y="4019550"/>
            <a:ext cx="685800" cy="475733"/>
          </a:xfrm>
          <a:custGeom>
            <a:avLst/>
            <a:gdLst>
              <a:gd name="connsiteX0" fmla="*/ 0 w 685800"/>
              <a:gd name="connsiteY0" fmla="*/ 79290 h 475733"/>
              <a:gd name="connsiteX1" fmla="*/ 79290 w 685800"/>
              <a:gd name="connsiteY1" fmla="*/ 0 h 475733"/>
              <a:gd name="connsiteX2" fmla="*/ 606510 w 685800"/>
              <a:gd name="connsiteY2" fmla="*/ 0 h 475733"/>
              <a:gd name="connsiteX3" fmla="*/ 685800 w 685800"/>
              <a:gd name="connsiteY3" fmla="*/ 79290 h 475733"/>
              <a:gd name="connsiteX4" fmla="*/ 685800 w 685800"/>
              <a:gd name="connsiteY4" fmla="*/ 396443 h 475733"/>
              <a:gd name="connsiteX5" fmla="*/ 606510 w 685800"/>
              <a:gd name="connsiteY5" fmla="*/ 475733 h 475733"/>
              <a:gd name="connsiteX6" fmla="*/ 79290 w 685800"/>
              <a:gd name="connsiteY6" fmla="*/ 475733 h 475733"/>
              <a:gd name="connsiteX7" fmla="*/ 0 w 685800"/>
              <a:gd name="connsiteY7" fmla="*/ 396443 h 475733"/>
              <a:gd name="connsiteX8" fmla="*/ 0 w 685800"/>
              <a:gd name="connsiteY8" fmla="*/ 79290 h 4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" h="475733" extrusionOk="0">
                <a:moveTo>
                  <a:pt x="0" y="79290"/>
                </a:moveTo>
                <a:cubicBezTo>
                  <a:pt x="-5612" y="32037"/>
                  <a:pt x="33838" y="624"/>
                  <a:pt x="79290" y="0"/>
                </a:cubicBezTo>
                <a:cubicBezTo>
                  <a:pt x="213174" y="-36699"/>
                  <a:pt x="405658" y="55337"/>
                  <a:pt x="606510" y="0"/>
                </a:cubicBezTo>
                <a:cubicBezTo>
                  <a:pt x="646809" y="-2656"/>
                  <a:pt x="680767" y="45829"/>
                  <a:pt x="685800" y="79290"/>
                </a:cubicBezTo>
                <a:cubicBezTo>
                  <a:pt x="718546" y="165274"/>
                  <a:pt x="678918" y="328254"/>
                  <a:pt x="685800" y="396443"/>
                </a:cubicBezTo>
                <a:cubicBezTo>
                  <a:pt x="690473" y="430617"/>
                  <a:pt x="639028" y="474007"/>
                  <a:pt x="606510" y="475733"/>
                </a:cubicBezTo>
                <a:cubicBezTo>
                  <a:pt x="447112" y="498150"/>
                  <a:pt x="233914" y="420908"/>
                  <a:pt x="79290" y="475733"/>
                </a:cubicBezTo>
                <a:cubicBezTo>
                  <a:pt x="33216" y="479509"/>
                  <a:pt x="-2101" y="437797"/>
                  <a:pt x="0" y="396443"/>
                </a:cubicBezTo>
                <a:cubicBezTo>
                  <a:pt x="-622" y="293020"/>
                  <a:pt x="4231" y="171548"/>
                  <a:pt x="0" y="7929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D3358-55CB-7F4A-BE7F-A0E014D16B29}"/>
              </a:ext>
            </a:extLst>
          </p:cNvPr>
          <p:cNvSpPr txBox="1"/>
          <p:nvPr/>
        </p:nvSpPr>
        <p:spPr>
          <a:xfrm>
            <a:off x="2973004" y="3696384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Ошибки</a:t>
            </a:r>
          </a:p>
          <a:p>
            <a:r>
              <a:rPr lang="ru-RU" sz="1200" dirty="0"/>
              <a:t>независимы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4A6E4E-7377-5E42-9820-96A459EEE6E3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2209800" y="3927217"/>
            <a:ext cx="763204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B0C6DE-4A1D-9945-BBF6-A3ABC4701CF6}"/>
              </a:ext>
            </a:extLst>
          </p:cNvPr>
          <p:cNvSpPr txBox="1"/>
          <p:nvPr/>
        </p:nvSpPr>
        <p:spPr>
          <a:xfrm>
            <a:off x="1657144" y="47082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0</a:t>
            </a:r>
            <a:endParaRPr lang="en-US" sz="16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605F15-9681-D941-B7D7-91CD40F1D272}"/>
              </a:ext>
            </a:extLst>
          </p:cNvPr>
          <p:cNvCxnSpPr/>
          <p:nvPr/>
        </p:nvCxnSpPr>
        <p:spPr>
          <a:xfrm flipV="1">
            <a:off x="1600200" y="4552950"/>
            <a:ext cx="41557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9B2AC7-F010-284F-8AF3-7F54EC9A8A88}"/>
                  </a:ext>
                </a:extLst>
              </p:cNvPr>
              <p:cNvSpPr txBox="1"/>
              <p:nvPr/>
            </p:nvSpPr>
            <p:spPr>
              <a:xfrm>
                <a:off x="4718279" y="3325436"/>
                <a:ext cx="3962400" cy="1015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Подставим полученные значения в выражение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выделим полный квадрат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9B2AC7-F010-284F-8AF3-7F54EC9A8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79" y="3325436"/>
                <a:ext cx="3962400" cy="1015856"/>
              </a:xfrm>
              <a:prstGeom prst="rect">
                <a:avLst/>
              </a:prstGeom>
              <a:blipFill>
                <a:blip r:embed="rId5"/>
                <a:stretch>
                  <a:fillRect l="-1278" t="-375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786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/>
              <p:nvPr/>
            </p:nvSpPr>
            <p:spPr>
              <a:xfrm>
                <a:off x="1040417" y="2800350"/>
                <a:ext cx="3531929" cy="2068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17" y="2800350"/>
                <a:ext cx="3531929" cy="2068323"/>
              </a:xfrm>
              <a:prstGeom prst="rect">
                <a:avLst/>
              </a:prstGeom>
              <a:blipFill>
                <a:blip r:embed="rId3"/>
                <a:stretch>
                  <a:fillRect l="-2518" b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B848F-7996-6F45-A055-E820587E684A}"/>
              </a:ext>
            </a:extLst>
          </p:cNvPr>
          <p:cNvSpPr/>
          <p:nvPr/>
        </p:nvSpPr>
        <p:spPr>
          <a:xfrm>
            <a:off x="3657599" y="2824549"/>
            <a:ext cx="864929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E357A8-519D-2042-9D10-33C6704D5926}"/>
              </a:ext>
            </a:extLst>
          </p:cNvPr>
          <p:cNvSpPr/>
          <p:nvPr/>
        </p:nvSpPr>
        <p:spPr>
          <a:xfrm>
            <a:off x="1828800" y="3205549"/>
            <a:ext cx="1676400" cy="4330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5C1AA5-E77F-D14C-9A10-C00B241254FD}"/>
              </a:ext>
            </a:extLst>
          </p:cNvPr>
          <p:cNvSpPr/>
          <p:nvPr/>
        </p:nvSpPr>
        <p:spPr>
          <a:xfrm>
            <a:off x="3200400" y="4511872"/>
            <a:ext cx="6858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B7174189-B06D-6547-877A-502801EB0C22}"/>
              </a:ext>
            </a:extLst>
          </p:cNvPr>
          <p:cNvSpPr/>
          <p:nvPr/>
        </p:nvSpPr>
        <p:spPr>
          <a:xfrm>
            <a:off x="4592325" y="2844139"/>
            <a:ext cx="284476" cy="2089812"/>
          </a:xfrm>
          <a:custGeom>
            <a:avLst/>
            <a:gdLst/>
            <a:ahLst/>
            <a:cxnLst/>
            <a:rect l="l" t="t" r="r" b="b"/>
            <a:pathLst>
              <a:path w="484504" h="2691765">
                <a:moveTo>
                  <a:pt x="0" y="0"/>
                </a:moveTo>
                <a:lnTo>
                  <a:pt x="47451" y="4694"/>
                </a:lnTo>
                <a:lnTo>
                  <a:pt x="92647" y="18428"/>
                </a:lnTo>
                <a:lnTo>
                  <a:pt x="134317" y="40675"/>
                </a:lnTo>
                <a:lnTo>
                  <a:pt x="171190" y="70909"/>
                </a:lnTo>
                <a:lnTo>
                  <a:pt x="201424" y="107782"/>
                </a:lnTo>
                <a:lnTo>
                  <a:pt x="223671" y="149452"/>
                </a:lnTo>
                <a:lnTo>
                  <a:pt x="237405" y="194648"/>
                </a:lnTo>
                <a:lnTo>
                  <a:pt x="242099" y="242099"/>
                </a:lnTo>
                <a:lnTo>
                  <a:pt x="242099" y="1103549"/>
                </a:lnTo>
                <a:lnTo>
                  <a:pt x="247018" y="1152341"/>
                </a:lnTo>
                <a:lnTo>
                  <a:pt x="261125" y="1197786"/>
                </a:lnTo>
                <a:lnTo>
                  <a:pt x="283446" y="1238910"/>
                </a:lnTo>
                <a:lnTo>
                  <a:pt x="313009" y="1274740"/>
                </a:lnTo>
                <a:lnTo>
                  <a:pt x="348839" y="1304303"/>
                </a:lnTo>
                <a:lnTo>
                  <a:pt x="389963" y="1326624"/>
                </a:lnTo>
                <a:lnTo>
                  <a:pt x="435408" y="1340731"/>
                </a:lnTo>
                <a:lnTo>
                  <a:pt x="484199" y="1345649"/>
                </a:lnTo>
                <a:lnTo>
                  <a:pt x="435408" y="1350568"/>
                </a:lnTo>
                <a:lnTo>
                  <a:pt x="389963" y="1364675"/>
                </a:lnTo>
                <a:lnTo>
                  <a:pt x="348839" y="1386996"/>
                </a:lnTo>
                <a:lnTo>
                  <a:pt x="313009" y="1416559"/>
                </a:lnTo>
                <a:lnTo>
                  <a:pt x="283446" y="1452389"/>
                </a:lnTo>
                <a:lnTo>
                  <a:pt x="261125" y="1493513"/>
                </a:lnTo>
                <a:lnTo>
                  <a:pt x="247018" y="1538958"/>
                </a:lnTo>
                <a:lnTo>
                  <a:pt x="242099" y="1587749"/>
                </a:lnTo>
                <a:lnTo>
                  <a:pt x="242099" y="2449199"/>
                </a:lnTo>
                <a:lnTo>
                  <a:pt x="237181" y="2497991"/>
                </a:lnTo>
                <a:lnTo>
                  <a:pt x="223074" y="2543436"/>
                </a:lnTo>
                <a:lnTo>
                  <a:pt x="200753" y="2584560"/>
                </a:lnTo>
                <a:lnTo>
                  <a:pt x="171190" y="2620390"/>
                </a:lnTo>
                <a:lnTo>
                  <a:pt x="135360" y="2649953"/>
                </a:lnTo>
                <a:lnTo>
                  <a:pt x="94236" y="2672274"/>
                </a:lnTo>
                <a:lnTo>
                  <a:pt x="48791" y="2686381"/>
                </a:lnTo>
                <a:lnTo>
                  <a:pt x="0" y="2691299"/>
                </a:lnTo>
              </a:path>
            </a:pathLst>
          </a:custGeom>
          <a:ln w="19049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EEA1B9-95F9-E240-A46A-EF9393B37AC6}"/>
                  </a:ext>
                </a:extLst>
              </p:cNvPr>
              <p:cNvSpPr txBox="1"/>
              <p:nvPr/>
            </p:nvSpPr>
            <p:spPr>
              <a:xfrm>
                <a:off x="4966364" y="2824549"/>
                <a:ext cx="3877921" cy="2272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EEA1B9-95F9-E240-A46A-EF9393B37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64" y="2824549"/>
                <a:ext cx="3877921" cy="2272930"/>
              </a:xfrm>
              <a:prstGeom prst="rect">
                <a:avLst/>
              </a:prstGeom>
              <a:blipFill>
                <a:blip r:embed="rId4"/>
                <a:stretch>
                  <a:fillRect l="-2288" t="-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B546A4-9140-BE48-AC09-2D7246C034DC}"/>
              </a:ext>
            </a:extLst>
          </p:cNvPr>
          <p:cNvSpPr/>
          <p:nvPr/>
        </p:nvSpPr>
        <p:spPr>
          <a:xfrm>
            <a:off x="5181600" y="4629150"/>
            <a:ext cx="2514600" cy="4683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20AF-19DE-F543-B85B-E9346925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64461855-B51A-DB46-89E2-3DCC7D7833A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3891514"/>
            <a:ext cx="5334000" cy="1225505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2AD4E90E-A600-5B41-8025-B349B38063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1047750"/>
            <a:ext cx="3984702" cy="2514600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86E877BA-720B-4F4A-BE1A-27078611256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125" y="917100"/>
            <a:ext cx="3645075" cy="26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5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1454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Bagging &amp; Random forest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018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80ED6A-50AD-F748-A6F5-48852325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Кондорсе (1784 г.)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9BFFA-EA10-D44F-A889-614CF281F46A}"/>
              </a:ext>
            </a:extLst>
          </p:cNvPr>
          <p:cNvSpPr txBox="1"/>
          <p:nvPr/>
        </p:nvSpPr>
        <p:spPr>
          <a:xfrm>
            <a:off x="609600" y="1276350"/>
            <a:ext cx="8305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вероятность правильного решения одним членом жюри (алгоритмом) больше или равна 0.5 то с увеличением числа членов жюри вероятность правильного ответа возрастает и стремиться к 1 по мере увеличения их количества.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вероятность правильного решения одним членом жюри (алгоритмом) меньше 0.5 то с увеличением числа членов жюри вероятность правильного ответа стремиться к 0 по мере увеличения их количества.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045A54-96D2-8B42-AE1C-2754546FFD90}"/>
                  </a:ext>
                </a:extLst>
              </p:cNvPr>
              <p:cNvSpPr txBox="1"/>
              <p:nvPr/>
            </p:nvSpPr>
            <p:spPr>
              <a:xfrm>
                <a:off x="2133600" y="3773826"/>
                <a:ext cx="2444131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045A54-96D2-8B42-AE1C-2754546FF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3826"/>
                <a:ext cx="2444131" cy="779124"/>
              </a:xfrm>
              <a:prstGeom prst="rect">
                <a:avLst/>
              </a:prstGeom>
              <a:blipFill>
                <a:blip r:embed="rId2"/>
                <a:stretch>
                  <a:fillRect l="-16580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A1603-FA86-0148-B591-439F67257ED2}"/>
                  </a:ext>
                </a:extLst>
              </p:cNvPr>
              <p:cNvSpPr txBox="1"/>
              <p:nvPr/>
            </p:nvSpPr>
            <p:spPr>
              <a:xfrm>
                <a:off x="4760850" y="3840222"/>
                <a:ext cx="23668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→∞,⇒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A1603-FA86-0148-B591-439F67257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50" y="3840222"/>
                <a:ext cx="2366866" cy="646331"/>
              </a:xfrm>
              <a:prstGeom prst="rect">
                <a:avLst/>
              </a:prstGeom>
              <a:blipFill>
                <a:blip r:embed="rId3"/>
                <a:stretch>
                  <a:fillRect l="-159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60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7B93-6AFD-4D44-BFDD-33F05F28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 </a:t>
            </a:r>
            <a:r>
              <a:rPr lang="ru-RU" dirty="0" err="1"/>
              <a:t>Гальтона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2E09B-2E98-8B40-98A7-C2B72EDD2481}"/>
              </a:ext>
            </a:extLst>
          </p:cNvPr>
          <p:cNvSpPr txBox="1"/>
          <p:nvPr/>
        </p:nvSpPr>
        <p:spPr>
          <a:xfrm>
            <a:off x="490582" y="1657350"/>
            <a:ext cx="40783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На ярмарке около 800 человек пытались угадать вес быка. Бык весил 1198 фунтов.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Ни один из участников не дал точного ответа.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Среднее предсказание по всем ответам оказалось 1197 фунтов.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CF9DA-0961-4B4E-B4FB-2DAC3C57A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r="8953"/>
          <a:stretch/>
        </p:blipFill>
        <p:spPr>
          <a:xfrm>
            <a:off x="4953000" y="1200150"/>
            <a:ext cx="35052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52C96D-D565-6E4E-BF35-7CF04C59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D77A3E0-0E9B-C743-BF92-DF18E8ABE3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878674"/>
            <a:ext cx="7543800" cy="4006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11745-E226-8C4C-9988-9AB592159A6E}"/>
              </a:ext>
            </a:extLst>
          </p:cNvPr>
          <p:cNvSpPr txBox="1"/>
          <p:nvPr/>
        </p:nvSpPr>
        <p:spPr>
          <a:xfrm>
            <a:off x="2971800" y="1581150"/>
            <a:ext cx="87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Выбор с </a:t>
            </a:r>
          </a:p>
          <a:p>
            <a:pPr algn="ctr"/>
            <a:r>
              <a:rPr lang="ru-RU" sz="1200" dirty="0"/>
              <a:t>возвратом</a:t>
            </a:r>
            <a:endParaRPr lang="en-US" sz="1200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3FA5F6B-A2B9-B442-A00C-9A2B747EEEE5}"/>
              </a:ext>
            </a:extLst>
          </p:cNvPr>
          <p:cNvSpPr/>
          <p:nvPr/>
        </p:nvSpPr>
        <p:spPr>
          <a:xfrm rot="6324136">
            <a:off x="2974724" y="1822241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D3566D3-B8E9-E34D-8539-AB7DBBB512C8}"/>
              </a:ext>
            </a:extLst>
          </p:cNvPr>
          <p:cNvSpPr/>
          <p:nvPr/>
        </p:nvSpPr>
        <p:spPr>
          <a:xfrm rot="8480726">
            <a:off x="3101908" y="2336769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5CE3C8D-CF06-AC49-B891-DB0344A7D35D}"/>
              </a:ext>
            </a:extLst>
          </p:cNvPr>
          <p:cNvSpPr/>
          <p:nvPr/>
        </p:nvSpPr>
        <p:spPr>
          <a:xfrm rot="10029697">
            <a:off x="3101908" y="2855767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1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52C96D-D565-6E4E-BF35-7CF04C59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= bootstrap aggregation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6BD53D5E-4109-754F-8E58-0AE2D9486A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276350"/>
            <a:ext cx="6715124" cy="33908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6C8367-4798-324A-91CF-8E38AD085CE1}"/>
              </a:ext>
            </a:extLst>
          </p:cNvPr>
          <p:cNvSpPr/>
          <p:nvPr/>
        </p:nvSpPr>
        <p:spPr>
          <a:xfrm>
            <a:off x="914400" y="1123950"/>
            <a:ext cx="5943600" cy="3429000"/>
          </a:xfrm>
          <a:prstGeom prst="roundRect">
            <a:avLst>
              <a:gd name="adj" fmla="val 932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AAB63-2C17-2B4A-88DC-C17A897A76E6}"/>
              </a:ext>
            </a:extLst>
          </p:cNvPr>
          <p:cNvSpPr txBox="1"/>
          <p:nvPr/>
        </p:nvSpPr>
        <p:spPr>
          <a:xfrm>
            <a:off x="981076" y="1150641"/>
            <a:ext cx="52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C707DB-A6A1-7642-99D5-3CEF6D65E61F}"/>
              </a:ext>
            </a:extLst>
          </p:cNvPr>
          <p:cNvSpPr/>
          <p:nvPr/>
        </p:nvSpPr>
        <p:spPr>
          <a:xfrm>
            <a:off x="6948712" y="742950"/>
            <a:ext cx="1433288" cy="4069825"/>
          </a:xfrm>
          <a:prstGeom prst="roundRect">
            <a:avLst>
              <a:gd name="adj" fmla="val 932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8D890-897A-9045-B0B5-FD9E3A083015}"/>
              </a:ext>
            </a:extLst>
          </p:cNvPr>
          <p:cNvSpPr txBox="1"/>
          <p:nvPr/>
        </p:nvSpPr>
        <p:spPr>
          <a:xfrm>
            <a:off x="7612622" y="742950"/>
            <a:ext cx="76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530672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45545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Random forest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499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0D718-C39B-0449-8EEC-5DF9B526F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9" y="895350"/>
            <a:ext cx="7127082" cy="40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6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4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en-US" sz="2400" dirty="0">
                <a:ea typeface="Roboto"/>
                <a:sym typeface="Roboto"/>
              </a:rPr>
              <a:t>E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nsembles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48000" y="24796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Евгений Романов</a:t>
            </a:r>
            <a:endParaRPr dirty="0"/>
          </a:p>
        </p:txBody>
      </p:sp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039D1E68-6327-B340-B195-C51813F902F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48000" y="2876550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400" dirty="0"/>
              <a:t>- Data Scientist </a:t>
            </a:r>
            <a:r>
              <a:rPr lang="en-US" sz="1400" dirty="0"/>
              <a:t>@</a:t>
            </a:r>
            <a:r>
              <a:rPr lang="ru-RU" sz="1400" dirty="0"/>
              <a:t>GPB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400" dirty="0"/>
              <a:t>- Преподаватель курса по ML в OTUS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400" dirty="0"/>
              <a:t>- Магистр </a:t>
            </a:r>
            <a:r>
              <a:rPr lang="en-US" sz="1400" dirty="0"/>
              <a:t>AI @ITMO</a:t>
            </a:r>
            <a:endParaRPr lang="ru-RU" sz="1400" dirty="0"/>
          </a:p>
        </p:txBody>
      </p:sp>
      <p:pic>
        <p:nvPicPr>
          <p:cNvPr id="2" name="Google Shape;181;p37">
            <a:extLst>
              <a:ext uri="{FF2B5EF4-FFF2-40B4-BE49-F238E27FC236}">
                <a16:creationId xmlns:a16="http://schemas.microsoft.com/office/drawing/2014/main" id="{061473ED-AF33-AF97-2A00-0285A855BB53}"/>
              </a:ext>
            </a:extLst>
          </p:cNvPr>
          <p:cNvPicPr preferRelativeResize="0"/>
          <p:nvPr/>
        </p:nvPicPr>
        <p:blipFill>
          <a:blip r:embed="rId3"/>
          <a:srcRect t="22244" b="22244"/>
          <a:stretch/>
        </p:blipFill>
        <p:spPr>
          <a:xfrm>
            <a:off x="699650" y="2155205"/>
            <a:ext cx="1928300" cy="195235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600" y="2190750"/>
            <a:ext cx="2209800" cy="28193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88563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97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25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67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092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  <a:p>
            <a:r>
              <a:rPr lang="ru-RU" dirty="0"/>
              <a:t>Выбирать </a:t>
            </a:r>
            <a:r>
              <a:rPr lang="ru-RU" b="1" dirty="0">
                <a:solidFill>
                  <a:srgbClr val="C00000"/>
                </a:solidFill>
              </a:rPr>
              <a:t>случайные признаки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1219199" y="2088449"/>
            <a:ext cx="167639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00951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1219199" y="3096449"/>
            <a:ext cx="16764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00950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913921" y="4104449"/>
            <a:ext cx="144827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913921" y="4608449"/>
            <a:ext cx="144827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49310" y="2876550"/>
            <a:ext cx="1686281" cy="533399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549309" y="3409949"/>
            <a:ext cx="1686282" cy="504000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62200" y="4106873"/>
            <a:ext cx="1873391" cy="293677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62200" y="4106873"/>
            <a:ext cx="1873391" cy="750877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11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  <a:p>
            <a:r>
              <a:rPr lang="ru-RU" dirty="0"/>
              <a:t>Выбирать </a:t>
            </a:r>
            <a:r>
              <a:rPr lang="ru-RU" b="1" dirty="0">
                <a:solidFill>
                  <a:srgbClr val="C00000"/>
                </a:solidFill>
              </a:rPr>
              <a:t>случайные признаки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1" name="object 5">
            <a:extLst>
              <a:ext uri="{FF2B5EF4-FFF2-40B4-BE49-F238E27FC236}">
                <a16:creationId xmlns:a16="http://schemas.microsoft.com/office/drawing/2014/main" id="{4ABF14FA-40BB-2E45-AC37-043B350AC7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360" y="1856965"/>
            <a:ext cx="8772233" cy="3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6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47789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Stacking &amp; blending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19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9809D1-FA41-8F4B-B81D-FEF6B828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80A6BF-B0BE-2040-AF7A-E43C0C9F7B23}"/>
              </a:ext>
            </a:extLst>
          </p:cNvPr>
          <p:cNvSpPr/>
          <p:nvPr/>
        </p:nvSpPr>
        <p:spPr>
          <a:xfrm>
            <a:off x="1447800" y="1879572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D180BA-2474-1040-9DC2-830E2D42B569}"/>
              </a:ext>
            </a:extLst>
          </p:cNvPr>
          <p:cNvSpPr/>
          <p:nvPr/>
        </p:nvSpPr>
        <p:spPr>
          <a:xfrm>
            <a:off x="1447800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7907E1-996D-7744-AE9F-B09E64ACFF23}"/>
              </a:ext>
            </a:extLst>
          </p:cNvPr>
          <p:cNvSpPr/>
          <p:nvPr/>
        </p:nvSpPr>
        <p:spPr>
          <a:xfrm>
            <a:off x="1447800" y="3865024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18B55E5-23F8-F44C-8E4C-2FF09D2440AF}"/>
              </a:ext>
            </a:extLst>
          </p:cNvPr>
          <p:cNvSpPr/>
          <p:nvPr/>
        </p:nvSpPr>
        <p:spPr>
          <a:xfrm>
            <a:off x="3810000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m(A, B, C)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B52931-5F0C-6C4A-9D52-90F6D76313FC}"/>
              </a:ext>
            </a:extLst>
          </p:cNvPr>
          <p:cNvSpPr/>
          <p:nvPr/>
        </p:nvSpPr>
        <p:spPr>
          <a:xfrm>
            <a:off x="6144072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913CC14-896B-534B-9723-18131883F33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124200" y="2261635"/>
            <a:ext cx="685800" cy="992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4037592-314B-244C-8400-430B3ACE482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124200" y="3254361"/>
            <a:ext cx="685800" cy="992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84F6A-FD5A-0D49-BA43-CB1A59D00C7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124200" y="3254361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7E8467-B952-3B43-B40D-E992A91D901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486400" y="3254361"/>
            <a:ext cx="657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41F577-79F8-214C-88AF-D022C6898C36}"/>
              </a:ext>
            </a:extLst>
          </p:cNvPr>
          <p:cNvSpPr txBox="1"/>
          <p:nvPr/>
        </p:nvSpPr>
        <p:spPr>
          <a:xfrm>
            <a:off x="609600" y="1123950"/>
            <a:ext cx="823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Используем прогнозы других алгоритмов как признаки и на них построим модель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45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1C22E-A7C4-3746-928A-61B5E211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DDB68-8331-4D4C-99A7-5801BB37CBB9}"/>
              </a:ext>
            </a:extLst>
          </p:cNvPr>
          <p:cNvSpPr txBox="1"/>
          <p:nvPr/>
        </p:nvSpPr>
        <p:spPr>
          <a:xfrm>
            <a:off x="609600" y="1123950"/>
            <a:ext cx="497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Blending – </a:t>
            </a:r>
            <a:r>
              <a:rPr lang="ru-RU" dirty="0"/>
              <a:t>как простейшая реализация </a:t>
            </a:r>
            <a:r>
              <a:rPr lang="en-US" dirty="0" err="1"/>
              <a:t>Stacking’a</a:t>
            </a:r>
            <a:endParaRPr lang="en-US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3826670C-5B11-B549-98A7-EB904FF8F12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756" y="1733550"/>
            <a:ext cx="8044815" cy="29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xfrm>
            <a:off x="1727549" y="1317655"/>
            <a:ext cx="2095500" cy="2952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1C22E-A7C4-3746-928A-61B5E211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DDB68-8331-4D4C-99A7-5801BB37CBB9}"/>
              </a:ext>
            </a:extLst>
          </p:cNvPr>
          <p:cNvSpPr txBox="1"/>
          <p:nvPr/>
        </p:nvSpPr>
        <p:spPr>
          <a:xfrm>
            <a:off x="505664" y="1134555"/>
            <a:ext cx="160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 улучшить?</a:t>
            </a:r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19C062EC-F10D-184C-A756-1F0739A40F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33" y="1581150"/>
            <a:ext cx="7937548" cy="33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02225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863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Введение в </a:t>
            </a:r>
            <a:r>
              <a:rPr lang="en-US" sz="1400" spc="-20" dirty="0">
                <a:latin typeface="Roboto"/>
                <a:cs typeface="Roboto"/>
              </a:rPr>
              <a:t>Deep learning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Bias - Variance Trade-Off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4014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Бэггинг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Bagging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Случайный лес /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589566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Стэкинг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Блэндинг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Бутстрап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Bootstrap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926285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8" y="439131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916128"/>
            <a:ext cx="1" cy="663283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902B6E-B801-C047-8EB0-F39F8B4D76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42" y="1095900"/>
            <a:ext cx="3716876" cy="37168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4276601341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методы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ансамблирования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моделей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как строить ансамбли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032943374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и когда применять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ансамблирование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моделей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особенности применения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en-US" dirty="0"/>
              <a:t>Bias-Variance Trade-Off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15330</TotalTime>
  <Words>1040</Words>
  <Application>Microsoft Office PowerPoint</Application>
  <PresentationFormat>Экран (16:9)</PresentationFormat>
  <Paragraphs>254</Paragraphs>
  <Slides>45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roboto</vt:lpstr>
      <vt:lpstr>roboto</vt:lpstr>
      <vt:lpstr>Office Theme</vt:lpstr>
      <vt:lpstr>ML Professional Ensembles</vt:lpstr>
      <vt:lpstr>Проверить, идет ли запись</vt:lpstr>
      <vt:lpstr>ML Professional Ensembles</vt:lpstr>
      <vt:lpstr>Правила вебинара</vt:lpstr>
      <vt:lpstr>Карта курса</vt:lpstr>
      <vt:lpstr>Маршрут вебинара</vt:lpstr>
      <vt:lpstr>Цели занятия</vt:lpstr>
      <vt:lpstr>Смысл</vt:lpstr>
      <vt:lpstr>  Bias-Variance Trade-Off 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Вопросы?</vt:lpstr>
      <vt:lpstr>Bagging &amp; Random forest</vt:lpstr>
      <vt:lpstr>Принцип Кондорсе (1784 г.)</vt:lpstr>
      <vt:lpstr>Эксперимент Гальтона</vt:lpstr>
      <vt:lpstr>Bootstrap</vt:lpstr>
      <vt:lpstr>Bagging = bootstrap aggregation</vt:lpstr>
      <vt:lpstr>Вопросы?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Вопросы?</vt:lpstr>
      <vt:lpstr>Stacking &amp; blending</vt:lpstr>
      <vt:lpstr>Stacking</vt:lpstr>
      <vt:lpstr>Blending</vt:lpstr>
      <vt:lpstr>Blending</vt:lpstr>
      <vt:lpstr>Вопросы?</vt:lpstr>
      <vt:lpstr>Практика</vt:lpstr>
      <vt:lpstr>Вопросы?</vt:lpstr>
      <vt:lpstr>Рефлексия</vt:lpstr>
      <vt:lpstr>Заполните, пожалуйста, опрос о занятии по ссылке в чате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Ghenya Romanov</cp:lastModifiedBy>
  <cp:revision>156</cp:revision>
  <dcterms:created xsi:type="dcterms:W3CDTF">2023-10-10T14:19:39Z</dcterms:created>
  <dcterms:modified xsi:type="dcterms:W3CDTF">2025-10-15T09:32:28Z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